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 id="297" r:id="rId43"/>
    <p:sldId id="298" r:id="rId44"/>
    <p:sldId id="299" r:id="rId45"/>
    <p:sldId id="300" r:id="rId46"/>
    <p:sldId id="301" r:id="rId47"/>
    <p:sldId id="302" r:id="rId48"/>
    <p:sldId id="304" r:id="rId49"/>
    <p:sldId id="305" r:id="rId50"/>
    <p:sldId id="306" r:id="rId51"/>
    <p:sldId id="308" r:id="rId52"/>
    <p:sldId id="307" r:id="rId53"/>
    <p:sldId id="309" r:id="rId54"/>
    <p:sldId id="31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8/18/2023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8/18/2023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a:t>
            </a:r>
            <a:r>
              <a:rPr lang="en-US"/>
              <a:t>_NJ2020</a:t>
            </a:r>
          </a:p>
          <a:p>
            <a:r>
              <a:rPr lang="en-US" dirty="0"/>
              <a:t>When you run step 2 from the start for the first time =&gt; a warning about </a:t>
            </a:r>
            <a:r>
              <a:rPr lang="en-US" dirty="0" err="1"/>
              <a:t>tidyverse</a:t>
            </a:r>
            <a:r>
              <a:rPr lang="en-US" dirty="0"/>
              <a:t> select(c(</a:t>
            </a:r>
            <a:r>
              <a:rPr lang="en-US" dirty="0" err="1"/>
              <a:t>colnames</a:t>
            </a:r>
            <a:r>
              <a:rPr lang="en-US" dirty="0"/>
              <a:t>)) =&gt; needed to add </a:t>
            </a:r>
            <a:r>
              <a:rPr lang="en-US" dirty="0" err="1"/>
              <a:t>all_of</a:t>
            </a:r>
            <a:r>
              <a:rPr lang="en-US" dirty="0"/>
              <a:t> =&gt; select(</a:t>
            </a:r>
            <a:r>
              <a:rPr lang="en-US" dirty="0" err="1"/>
              <a:t>all_of</a:t>
            </a:r>
            <a:r>
              <a:rPr lang="en-US" dirty="0"/>
              <a:t>(c(</a:t>
            </a:r>
            <a:r>
              <a:rPr lang="en-US" dirty="0" err="1"/>
              <a:t>colnames</a:t>
            </a:r>
            <a:r>
              <a:rPr lang="en-US" dirty="0"/>
              <a:t>)))</a:t>
            </a:r>
          </a:p>
          <a:p>
            <a:r>
              <a:rPr lang="en-US" dirty="0"/>
              <a:t>Removed all the factor(</a:t>
            </a:r>
            <a:r>
              <a:rPr lang="en-US" dirty="0" err="1"/>
              <a:t>Time_Range</a:t>
            </a:r>
            <a:r>
              <a:rPr lang="en-US" dirty="0"/>
              <a:t>,…) in arrange of the different methods =&gt; different timepoints are allowed this way</a:t>
            </a:r>
          </a:p>
          <a:p>
            <a:pPr lvl="1"/>
            <a:r>
              <a:rPr lang="en-US" dirty="0"/>
              <a:t>This was added to order the output </a:t>
            </a:r>
            <a:r>
              <a:rPr lang="en-US" dirty="0" err="1"/>
              <a:t>dataframes</a:t>
            </a:r>
            <a:endParaRPr lang="en-US" dirty="0"/>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257615" y="4270076"/>
            <a:ext cx="5887473" cy="1981439"/>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a:t>
            </a:r>
            <a:r>
              <a:rPr lang="en-US" b="1" dirty="0"/>
              <a:t>visual option</a:t>
            </a:r>
            <a:r>
              <a:rPr lang="en-US" dirty="0"/>
              <a:t> =&gt; index of bacterial endpoint returned instead of actual time range</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sz="2000" dirty="0"/>
              <a:t>All data manipulations are now in the function</a:t>
            </a:r>
          </a:p>
          <a:p>
            <a:pPr lvl="1"/>
            <a:r>
              <a:rPr lang="en-US" sz="2000" dirty="0"/>
              <a:t>For visualization also just one </a:t>
            </a:r>
            <a:r>
              <a:rPr lang="en-US" sz="2000" dirty="0" err="1"/>
              <a:t>ggplot</a:t>
            </a:r>
            <a:r>
              <a:rPr lang="en-US" sz="2000" dirty="0"/>
              <a:t> object =&gt; multiple legend made with </a:t>
            </a:r>
            <a:r>
              <a:rPr lang="en-US" sz="2000" dirty="0" err="1"/>
              <a:t>ggnewscale</a:t>
            </a:r>
            <a:r>
              <a:rPr lang="en-US" sz="2000" dirty="0"/>
              <a:t>::</a:t>
            </a:r>
            <a:r>
              <a:rPr lang="en-US" sz="2000" dirty="0" err="1"/>
              <a:t>new_scale_color</a:t>
            </a:r>
            <a:r>
              <a:rPr lang="en-US" sz="2000" dirty="0"/>
              <a:t>() =&gt; collision rates, difference line and bacterial endpoint =&gt; needed to add </a:t>
            </a:r>
            <a:r>
              <a:rPr lang="en-US" sz="2000" dirty="0" err="1"/>
              <a:t>draw_key_cust</a:t>
            </a:r>
            <a:r>
              <a:rPr lang="en-US" sz="2000" dirty="0"/>
              <a:t>() to make sure that not both vertical and </a:t>
            </a:r>
            <a:r>
              <a:rPr lang="en-US" sz="2000" dirty="0" err="1"/>
              <a:t>geom_line</a:t>
            </a:r>
            <a:r>
              <a:rPr lang="en-US" sz="2000" dirty="0"/>
              <a:t> will be present in legend but separated</a:t>
            </a:r>
          </a:p>
          <a:p>
            <a:pPr lvl="1"/>
            <a:r>
              <a:rPr lang="en-US" sz="2000" dirty="0"/>
              <a:t>Added the percentual decrease in collision rates between the test sample (T0) and the original seawater sample (WW) =&gt; NJ2020_abundance.csv consist of the original abundances for each experiment (</a:t>
            </a:r>
            <a:r>
              <a:rPr lang="en-US" sz="2000" dirty="0" err="1"/>
              <a:t>WW_sample</a:t>
            </a:r>
            <a:r>
              <a:rPr lang="en-US" sz="2000" dirty="0"/>
              <a:t>) =&gt;</a:t>
            </a:r>
            <a:r>
              <a:rPr lang="en-US" sz="2000" b="1" dirty="0"/>
              <a:t> (CR_WW – CR_T0) / CR_WW * 100 </a:t>
            </a:r>
            <a:r>
              <a:rPr lang="en-US" sz="2000" dirty="0"/>
              <a:t> =&gt; added as text on figure</a:t>
            </a:r>
            <a:endParaRPr lang="en-US" sz="2000" b="1" dirty="0"/>
          </a:p>
          <a:p>
            <a:pPr lvl="1"/>
            <a:r>
              <a:rPr lang="en-US" sz="2000"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BCB60A70-0C34-F077-9BDB-38F9900BE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699" y="760039"/>
            <a:ext cx="10008601" cy="5337921"/>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normAutofit lnSpcReduction="10000"/>
          </a:bodyPr>
          <a:lstStyle/>
          <a:p>
            <a:r>
              <a:rPr lang="en-US" dirty="0"/>
              <a:t>I change the timepoints when reading in the data: 9 -&gt; 17; 12 -&gt; 20 =&gt; different values were become I guess because sometimes in the arrange(), I added a factor(Timepoint) for a clearer output </a:t>
            </a:r>
            <a:r>
              <a:rPr lang="en-US" dirty="0" err="1"/>
              <a:t>dataframe</a:t>
            </a:r>
            <a:endParaRPr lang="en-US" dirty="0"/>
          </a:p>
          <a:p>
            <a:r>
              <a:rPr lang="en-US" dirty="0" err="1">
                <a:solidFill>
                  <a:srgbClr val="FF0000"/>
                </a:solidFill>
              </a:rPr>
              <a:t>Analyze_vpres</a:t>
            </a:r>
            <a:r>
              <a:rPr lang="en-US" dirty="0">
                <a:solidFill>
                  <a:srgbClr val="FF0000"/>
                </a:solidFill>
              </a:rPr>
              <a:t>() </a:t>
            </a:r>
            <a:r>
              <a:rPr lang="en-US" dirty="0"/>
              <a:t>=&gt; three files necessary: </a:t>
            </a:r>
            <a:r>
              <a:rPr lang="en-US" dirty="0" err="1"/>
              <a:t>vpres</a:t>
            </a:r>
            <a:r>
              <a:rPr lang="en-US" dirty="0"/>
              <a:t> (output step 2), data (output step 1) &amp; abundance (abundances original sample)</a:t>
            </a:r>
          </a:p>
          <a:p>
            <a:pPr lvl="1"/>
            <a:r>
              <a:rPr lang="en-US" dirty="0"/>
              <a:t>Everything is in one function, starting of from </a:t>
            </a:r>
            <a:r>
              <a:rPr lang="en-US" dirty="0" err="1"/>
              <a:t>vpres</a:t>
            </a:r>
            <a:r>
              <a:rPr lang="en-US" dirty="0"/>
              <a:t> </a:t>
            </a:r>
            <a:r>
              <a:rPr lang="en-US" dirty="0" err="1"/>
              <a:t>dataframe</a:t>
            </a:r>
            <a:r>
              <a:rPr lang="en-US" dirty="0"/>
              <a:t> and add columns with the calculations =&gt; in the end one big </a:t>
            </a:r>
            <a:r>
              <a:rPr lang="en-US" dirty="0" err="1"/>
              <a:t>dataframe</a:t>
            </a:r>
            <a:endParaRPr lang="en-US" dirty="0"/>
          </a:p>
          <a:p>
            <a:pPr lvl="1"/>
            <a:r>
              <a:rPr lang="en-US" dirty="0"/>
              <a:t>Needed to add the absolute values of VP instead of rates as extra column for some of the formulas</a:t>
            </a:r>
          </a:p>
          <a:p>
            <a:pPr lvl="1"/>
            <a:r>
              <a:rPr lang="en-US" dirty="0"/>
              <a:t>See script for function</a:t>
            </a:r>
          </a:p>
          <a:p>
            <a:pPr lvl="1"/>
            <a:r>
              <a:rPr lang="en-US" dirty="0"/>
              <a:t>Next slide consist formulas used</a:t>
            </a:r>
          </a:p>
        </p:txBody>
      </p:sp>
    </p:spTree>
    <p:extLst>
      <p:ext uri="{BB962C8B-B14F-4D97-AF65-F5344CB8AC3E}">
        <p14:creationId xmlns:p14="http://schemas.microsoft.com/office/powerpoint/2010/main" val="110749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2514-D70E-3924-A8B2-02741AB1B7E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B090D23D-86A4-188C-1B49-B6F3C4C7C244}"/>
              </a:ext>
            </a:extLst>
          </p:cNvPr>
          <p:cNvSpPr>
            <a:spLocks noGrp="1"/>
          </p:cNvSpPr>
          <p:nvPr>
            <p:ph idx="1"/>
          </p:nvPr>
        </p:nvSpPr>
        <p:spPr/>
        <p:txBody>
          <a:bodyPr>
            <a:normAutofit lnSpcReduction="10000"/>
          </a:bodyPr>
          <a:lstStyle/>
          <a:p>
            <a:r>
              <a:rPr lang="en-US" dirty="0"/>
              <a:t>Correct results: VP values represent only 40% (40% Bacteria at T0) </a:t>
            </a:r>
          </a:p>
          <a:p>
            <a:pPr lvl="1"/>
            <a:r>
              <a:rPr lang="en-US" dirty="0"/>
              <a:t> </a:t>
            </a:r>
            <a:r>
              <a:rPr lang="en-US" b="1" dirty="0" err="1"/>
              <a:t>c_VP</a:t>
            </a:r>
            <a:r>
              <a:rPr lang="en-US" b="1" dirty="0"/>
              <a:t> = VP / 0,4</a:t>
            </a:r>
            <a:r>
              <a:rPr lang="en-US" dirty="0"/>
              <a:t>	</a:t>
            </a:r>
            <a:r>
              <a:rPr lang="en-US" b="1" dirty="0" err="1"/>
              <a:t>c_SE</a:t>
            </a:r>
            <a:r>
              <a:rPr lang="en-US" b="1" dirty="0"/>
              <a:t> = |</a:t>
            </a:r>
            <a:r>
              <a:rPr lang="en-US" b="1" dirty="0" err="1"/>
              <a:t>c_VP</a:t>
            </a:r>
            <a:r>
              <a:rPr lang="en-US" b="1" dirty="0"/>
              <a:t>| * (SE / |VP|)</a:t>
            </a:r>
          </a:p>
          <a:p>
            <a:pPr lvl="1"/>
            <a:r>
              <a:rPr lang="en-US" dirty="0"/>
              <a:t>Filter out VPC samples since VP (lytic </a:t>
            </a:r>
            <a:r>
              <a:rPr lang="en-US" dirty="0" err="1"/>
              <a:t>fase</a:t>
            </a:r>
            <a:r>
              <a:rPr lang="en-US" dirty="0"/>
              <a:t>) and Diff (lysogenic </a:t>
            </a:r>
            <a:r>
              <a:rPr lang="en-US" dirty="0" err="1"/>
              <a:t>fase</a:t>
            </a:r>
            <a:r>
              <a:rPr lang="en-US" dirty="0"/>
              <a:t>)</a:t>
            </a:r>
            <a:endParaRPr lang="en-US" b="1" dirty="0"/>
          </a:p>
          <a:p>
            <a:r>
              <a:rPr lang="en-US" dirty="0"/>
              <a:t>Lytic and Lysogenic VP: current corrected VP values correspond to amount VLP (virus-like particles) / mL h</a:t>
            </a:r>
          </a:p>
          <a:p>
            <a:pPr lvl="1"/>
            <a:r>
              <a:rPr lang="en-US" dirty="0"/>
              <a:t>for every </a:t>
            </a:r>
            <a:r>
              <a:rPr lang="en-US" dirty="0" err="1"/>
              <a:t>Time_Range</a:t>
            </a:r>
            <a:r>
              <a:rPr lang="en-US" dirty="0"/>
              <a:t> determine the %cells (VP = % </a:t>
            </a:r>
            <a:r>
              <a:rPr lang="en-US" dirty="0" err="1"/>
              <a:t>lytically</a:t>
            </a:r>
            <a:r>
              <a:rPr lang="en-US" dirty="0"/>
              <a:t> infected cells, Diff = % lysogenic cells)</a:t>
            </a:r>
          </a:p>
          <a:p>
            <a:pPr lvl="1"/>
            <a:r>
              <a:rPr lang="en-US" dirty="0"/>
              <a:t>Burst size: 10, 25, 40 =&gt; quick scroll through literature but couldn’t find any average values =&gt; higher burst size = lower percentage cells</a:t>
            </a:r>
          </a:p>
          <a:p>
            <a:pPr lvl="1"/>
            <a:r>
              <a:rPr lang="en-US" dirty="0"/>
              <a:t>Add first Bacterial abundance at T0 (B_T0)</a:t>
            </a:r>
          </a:p>
          <a:p>
            <a:pPr lvl="1"/>
            <a:r>
              <a:rPr lang="en-US" b="1" dirty="0"/>
              <a:t>%Cells = </a:t>
            </a:r>
            <a:r>
              <a:rPr lang="en-US" b="1" dirty="0" err="1"/>
              <a:t>c_VP</a:t>
            </a:r>
            <a:r>
              <a:rPr lang="en-US" b="1" dirty="0"/>
              <a:t> * (100 / (B_T0 * BS)</a:t>
            </a:r>
          </a:p>
          <a:p>
            <a:pPr marL="971550" lvl="1" indent="-514350">
              <a:buFont typeface="+mj-lt"/>
              <a:buAutoNum type="arabicPeriod"/>
            </a:pPr>
            <a:endParaRPr lang="en-US" dirty="0"/>
          </a:p>
        </p:txBody>
      </p:sp>
    </p:spTree>
    <p:extLst>
      <p:ext uri="{BB962C8B-B14F-4D97-AF65-F5344CB8AC3E}">
        <p14:creationId xmlns:p14="http://schemas.microsoft.com/office/powerpoint/2010/main" val="2939036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F3C935-68A5-A87D-7F06-00D3436E584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6F5CADE-69B0-ABAC-481F-743182333A50}"/>
              </a:ext>
            </a:extLst>
          </p:cNvPr>
          <p:cNvSpPr>
            <a:spLocks noGrp="1"/>
          </p:cNvSpPr>
          <p:nvPr>
            <p:ph idx="1"/>
          </p:nvPr>
        </p:nvSpPr>
        <p:spPr/>
        <p:txBody>
          <a:bodyPr/>
          <a:lstStyle/>
          <a:p>
            <a:r>
              <a:rPr lang="en-US" dirty="0"/>
              <a:t>Lysis and Lysogenic rate of bacteria</a:t>
            </a:r>
          </a:p>
          <a:p>
            <a:pPr lvl="1"/>
            <a:r>
              <a:rPr lang="en-US" dirty="0"/>
              <a:t>First, calculate lytic and lysogenic viral production in original sample: </a:t>
            </a:r>
            <a:br>
              <a:rPr lang="en-US" dirty="0"/>
            </a:br>
            <a:r>
              <a:rPr lang="en-US" b="1" dirty="0" err="1"/>
              <a:t>c_VP_OS</a:t>
            </a:r>
            <a:r>
              <a:rPr lang="en-US" b="1" dirty="0"/>
              <a:t> = </a:t>
            </a:r>
            <a:r>
              <a:rPr lang="en-US" b="1" dirty="0" err="1"/>
              <a:t>c_VP</a:t>
            </a:r>
            <a:r>
              <a:rPr lang="en-US" b="1" dirty="0"/>
              <a:t> * (B_OS / B_T0) 	</a:t>
            </a:r>
            <a:r>
              <a:rPr lang="en-US" dirty="0"/>
              <a:t>B_OS: bacterial abundance in original sample</a:t>
            </a:r>
          </a:p>
          <a:p>
            <a:pPr lvl="1"/>
            <a:r>
              <a:rPr lang="en-US" dirty="0"/>
              <a:t>Rate for each burst size: </a:t>
            </a:r>
            <a:r>
              <a:rPr lang="en-US" b="1" dirty="0"/>
              <a:t>Rate = </a:t>
            </a:r>
            <a:r>
              <a:rPr lang="en-US" b="1" dirty="0" err="1"/>
              <a:t>c_VP_OS</a:t>
            </a:r>
            <a:r>
              <a:rPr lang="en-US" b="1" dirty="0"/>
              <a:t> / BS</a:t>
            </a:r>
          </a:p>
          <a:p>
            <a:r>
              <a:rPr lang="en-US" dirty="0"/>
              <a:t>% bacterial production lysed </a:t>
            </a:r>
          </a:p>
          <a:p>
            <a:pPr lvl="1"/>
            <a:r>
              <a:rPr lang="en-US" b="1" dirty="0"/>
              <a:t>%</a:t>
            </a:r>
            <a:r>
              <a:rPr lang="en-US" b="1" dirty="0" err="1"/>
              <a:t>BP_Lysed</a:t>
            </a:r>
            <a:r>
              <a:rPr lang="en-US" b="1" dirty="0"/>
              <a:t> = Rate / BSP_OS</a:t>
            </a:r>
          </a:p>
          <a:p>
            <a:pPr lvl="2"/>
            <a:r>
              <a:rPr lang="en-US" dirty="0"/>
              <a:t>NA value for </a:t>
            </a:r>
            <a:r>
              <a:rPr lang="en-US" dirty="0" err="1"/>
              <a:t>Diff_samples</a:t>
            </a:r>
            <a:r>
              <a:rPr lang="en-US" dirty="0"/>
              <a:t> since they represent Lysogeny</a:t>
            </a:r>
          </a:p>
          <a:p>
            <a:pPr lvl="2"/>
            <a:r>
              <a:rPr lang="en-US" dirty="0"/>
              <a:t>BSP_OS = bacterial secondary production =&gt; took value from VIPCAL?</a:t>
            </a:r>
          </a:p>
        </p:txBody>
      </p:sp>
    </p:spTree>
    <p:extLst>
      <p:ext uri="{BB962C8B-B14F-4D97-AF65-F5344CB8AC3E}">
        <p14:creationId xmlns:p14="http://schemas.microsoft.com/office/powerpoint/2010/main" val="3731987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98A827-0BF8-9F09-7CE1-4AABA46E6E34}"/>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027AF20-1188-AA37-E33A-EF239528BEF0}"/>
              </a:ext>
            </a:extLst>
          </p:cNvPr>
          <p:cNvSpPr>
            <a:spLocks noGrp="1"/>
          </p:cNvSpPr>
          <p:nvPr>
            <p:ph idx="1"/>
          </p:nvPr>
        </p:nvSpPr>
        <p:spPr/>
        <p:txBody>
          <a:bodyPr/>
          <a:lstStyle/>
          <a:p>
            <a:r>
              <a:rPr lang="en-US" dirty="0"/>
              <a:t>% bacterial loss per day</a:t>
            </a:r>
          </a:p>
          <a:p>
            <a:pPr lvl="1"/>
            <a:r>
              <a:rPr lang="en-US" b="1" dirty="0"/>
              <a:t>%</a:t>
            </a:r>
            <a:r>
              <a:rPr lang="en-US" b="1" dirty="0" err="1"/>
              <a:t>B_Loss</a:t>
            </a:r>
            <a:r>
              <a:rPr lang="en-US" dirty="0"/>
              <a:t> </a:t>
            </a:r>
            <a:r>
              <a:rPr lang="en-US" b="1" dirty="0"/>
              <a:t>= ((Rate * 100) / B_OS) * 24</a:t>
            </a:r>
          </a:p>
          <a:p>
            <a:pPr lvl="1"/>
            <a:r>
              <a:rPr lang="en-US" dirty="0"/>
              <a:t>Again, NA for Diff samples since %</a:t>
            </a:r>
            <a:r>
              <a:rPr lang="en-US" dirty="0" err="1"/>
              <a:t>B_Loss</a:t>
            </a:r>
            <a:r>
              <a:rPr lang="en-US" dirty="0"/>
              <a:t> represents the rate at which bacteria are removed due to viral lysis</a:t>
            </a:r>
          </a:p>
          <a:p>
            <a:r>
              <a:rPr lang="en-US" dirty="0"/>
              <a:t>Viral turnover time</a:t>
            </a:r>
          </a:p>
          <a:p>
            <a:pPr lvl="1"/>
            <a:r>
              <a:rPr lang="en-US" dirty="0"/>
              <a:t>First need to add V_OS = viral abundance at original sample</a:t>
            </a:r>
          </a:p>
          <a:p>
            <a:pPr lvl="1"/>
            <a:r>
              <a:rPr lang="en-US" b="1" dirty="0"/>
              <a:t>V_TT = </a:t>
            </a:r>
            <a:r>
              <a:rPr lang="en-US" b="1" dirty="0" err="1"/>
              <a:t>c_VP_OS</a:t>
            </a:r>
            <a:r>
              <a:rPr lang="en-US" b="1" dirty="0"/>
              <a:t> / V_OS</a:t>
            </a:r>
          </a:p>
          <a:p>
            <a:pPr lvl="1"/>
            <a:endParaRPr lang="en-US" dirty="0"/>
          </a:p>
        </p:txBody>
      </p:sp>
    </p:spTree>
    <p:extLst>
      <p:ext uri="{BB962C8B-B14F-4D97-AF65-F5344CB8AC3E}">
        <p14:creationId xmlns:p14="http://schemas.microsoft.com/office/powerpoint/2010/main" val="371305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98DDC-3232-219C-21F8-4A9AB974005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F7F300E-BE1C-1121-EBDC-5858E9630E6D}"/>
              </a:ext>
            </a:extLst>
          </p:cNvPr>
          <p:cNvSpPr>
            <a:spLocks noGrp="1"/>
          </p:cNvSpPr>
          <p:nvPr>
            <p:ph idx="1"/>
          </p:nvPr>
        </p:nvSpPr>
        <p:spPr/>
        <p:txBody>
          <a:bodyPr>
            <a:normAutofit/>
          </a:bodyPr>
          <a:lstStyle/>
          <a:p>
            <a:r>
              <a:rPr lang="en-US" sz="2000" dirty="0"/>
              <a:t>Nutrient release in bacteria and viruses: C, N, P</a:t>
            </a:r>
          </a:p>
          <a:p>
            <a:pPr lvl="1"/>
            <a:r>
              <a:rPr lang="en-US" sz="1800" dirty="0"/>
              <a:t>Bacteria:</a:t>
            </a:r>
          </a:p>
          <a:p>
            <a:pPr lvl="2"/>
            <a:r>
              <a:rPr lang="en-US" sz="1600" dirty="0"/>
              <a:t>Article from 1996 (</a:t>
            </a:r>
            <a:r>
              <a:rPr lang="en-US" sz="1600" b="1" dirty="0"/>
              <a:t>probably too old</a:t>
            </a:r>
            <a:r>
              <a:rPr lang="en-US" sz="1600" dirty="0"/>
              <a:t>), native bacteria were sampled from different locations in Scandinavia =&gt; </a:t>
            </a:r>
            <a:r>
              <a:rPr lang="en-US" sz="1600" dirty="0" err="1"/>
              <a:t>Raunefjorden</a:t>
            </a:r>
            <a:r>
              <a:rPr lang="en-US" sz="1600" dirty="0"/>
              <a:t>, Norway = just outside the North Sea</a:t>
            </a:r>
          </a:p>
          <a:p>
            <a:pPr lvl="2"/>
            <a:r>
              <a:rPr lang="en-US" sz="1600" dirty="0"/>
              <a:t>Element content for C, N and P taken from </a:t>
            </a:r>
            <a:r>
              <a:rPr lang="en-US" sz="1600" dirty="0" err="1"/>
              <a:t>Raunefjorden</a:t>
            </a:r>
            <a:r>
              <a:rPr lang="en-US" sz="1600" dirty="0"/>
              <a:t>, October 1993</a:t>
            </a:r>
          </a:p>
          <a:p>
            <a:pPr lvl="2"/>
            <a:r>
              <a:rPr lang="en-US" sz="1600" b="1" dirty="0"/>
              <a:t>B_DO(C/N/P) = Rate * (C/N/P)_B</a:t>
            </a:r>
          </a:p>
          <a:p>
            <a:pPr lvl="2"/>
            <a:endParaRPr lang="en-US" sz="1600" dirty="0"/>
          </a:p>
          <a:p>
            <a:pPr lvl="2"/>
            <a:endParaRPr lang="en-US" sz="1600" dirty="0"/>
          </a:p>
          <a:p>
            <a:pPr lvl="2"/>
            <a:endParaRPr lang="en-US" sz="1600" dirty="0"/>
          </a:p>
          <a:p>
            <a:pPr lvl="2"/>
            <a:r>
              <a:rPr lang="en-US" sz="1600" dirty="0"/>
              <a:t>Found another article! (2002)</a:t>
            </a:r>
          </a:p>
        </p:txBody>
      </p:sp>
      <p:pic>
        <p:nvPicPr>
          <p:cNvPr id="5" name="Afbeelding 4">
            <a:extLst>
              <a:ext uri="{FF2B5EF4-FFF2-40B4-BE49-F238E27FC236}">
                <a16:creationId xmlns:a16="http://schemas.microsoft.com/office/drawing/2014/main" id="{A7C7884C-DECA-277F-0036-79DC28B3BDBD}"/>
              </a:ext>
            </a:extLst>
          </p:cNvPr>
          <p:cNvPicPr>
            <a:picLocks noChangeAspect="1"/>
          </p:cNvPicPr>
          <p:nvPr/>
        </p:nvPicPr>
        <p:blipFill>
          <a:blip r:embed="rId2"/>
          <a:stretch>
            <a:fillRect/>
          </a:stretch>
        </p:blipFill>
        <p:spPr>
          <a:xfrm>
            <a:off x="8341743" y="2850112"/>
            <a:ext cx="3012057" cy="3792228"/>
          </a:xfrm>
          <a:prstGeom prst="rect">
            <a:avLst/>
          </a:prstGeom>
        </p:spPr>
      </p:pic>
      <p:pic>
        <p:nvPicPr>
          <p:cNvPr id="7" name="Afbeelding 6">
            <a:extLst>
              <a:ext uri="{FF2B5EF4-FFF2-40B4-BE49-F238E27FC236}">
                <a16:creationId xmlns:a16="http://schemas.microsoft.com/office/drawing/2014/main" id="{3736FA4F-8FD0-9AC2-1579-D6E973A854E1}"/>
              </a:ext>
            </a:extLst>
          </p:cNvPr>
          <p:cNvPicPr>
            <a:picLocks noChangeAspect="1"/>
          </p:cNvPicPr>
          <p:nvPr/>
        </p:nvPicPr>
        <p:blipFill>
          <a:blip r:embed="rId3"/>
          <a:stretch>
            <a:fillRect/>
          </a:stretch>
        </p:blipFill>
        <p:spPr>
          <a:xfrm>
            <a:off x="5105607" y="3429000"/>
            <a:ext cx="2892006" cy="3213340"/>
          </a:xfrm>
          <a:prstGeom prst="rect">
            <a:avLst/>
          </a:prstGeom>
        </p:spPr>
      </p:pic>
    </p:spTree>
    <p:extLst>
      <p:ext uri="{BB962C8B-B14F-4D97-AF65-F5344CB8AC3E}">
        <p14:creationId xmlns:p14="http://schemas.microsoft.com/office/powerpoint/2010/main" val="1594684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2D164-0457-ECBD-B567-F3292B052C9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2D6EC9-30B1-24E4-D05C-33C9714511D3}"/>
              </a:ext>
            </a:extLst>
          </p:cNvPr>
          <p:cNvSpPr>
            <a:spLocks noGrp="1"/>
          </p:cNvSpPr>
          <p:nvPr>
            <p:ph idx="1"/>
          </p:nvPr>
        </p:nvSpPr>
        <p:spPr/>
        <p:txBody>
          <a:bodyPr/>
          <a:lstStyle/>
          <a:p>
            <a:pPr lvl="1"/>
            <a:r>
              <a:rPr lang="en-US" dirty="0"/>
              <a:t>Viruses:</a:t>
            </a:r>
          </a:p>
          <a:p>
            <a:pPr lvl="2"/>
            <a:r>
              <a:rPr lang="en-US" dirty="0"/>
              <a:t>Article from 2014, biophysical scaling model of intact virus particles that has been validated using sequence and structural information to quantify differences in element stoichiometry of marine viruses compared with their microbial hosts</a:t>
            </a:r>
          </a:p>
          <a:p>
            <a:pPr lvl="3"/>
            <a:r>
              <a:rPr lang="en-US" dirty="0"/>
              <a:t>Estimate the number of macromolecules of a virus particles head (capsid + genetic material) with geometric model =&gt; similar, estimation of elemental content in virus tails</a:t>
            </a:r>
          </a:p>
          <a:p>
            <a:pPr lvl="3"/>
            <a:r>
              <a:rPr lang="en-US" dirty="0"/>
              <a:t>Out of the table: </a:t>
            </a:r>
            <a:r>
              <a:rPr lang="en-US" i="1" dirty="0" err="1"/>
              <a:t>Synechococcus</a:t>
            </a:r>
            <a:r>
              <a:rPr lang="en-US" i="1" dirty="0"/>
              <a:t> (phage Syn5)</a:t>
            </a:r>
            <a:r>
              <a:rPr lang="en-US" dirty="0"/>
              <a:t> is a known marine viruses =&gt; used these number of atoms of C/N/P</a:t>
            </a:r>
          </a:p>
          <a:p>
            <a:pPr lvl="2"/>
            <a:r>
              <a:rPr lang="en-US" sz="1800" b="1" dirty="0"/>
              <a:t>C/N/P_V = (C/N/</a:t>
            </a:r>
            <a:r>
              <a:rPr lang="en-US" sz="1800" b="1" dirty="0" err="1"/>
              <a:t>P_value</a:t>
            </a:r>
            <a:r>
              <a:rPr lang="en-US" sz="1800" b="1" dirty="0"/>
              <a:t> / </a:t>
            </a:r>
            <a:r>
              <a:rPr lang="en-US" sz="1800" b="1" dirty="0" err="1"/>
              <a:t>N_Avogadro</a:t>
            </a:r>
            <a:r>
              <a:rPr lang="en-US" sz="1800" b="1" dirty="0"/>
              <a:t>) * Molecular Mass</a:t>
            </a:r>
          </a:p>
          <a:p>
            <a:pPr lvl="2"/>
            <a:r>
              <a:rPr lang="en-US" sz="1800" b="1" dirty="0"/>
              <a:t>V_DO(C/N/P) = V_TT * (C/N/P)_V</a:t>
            </a:r>
            <a:endParaRPr lang="en-US" sz="1800" dirty="0"/>
          </a:p>
          <a:p>
            <a:pPr lvl="3"/>
            <a:r>
              <a:rPr lang="en-US" sz="1600" dirty="0"/>
              <a:t>Took here the viral turnover time or do I also need to use lysis rate of bacteria?</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532883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5BD7D-1E81-6DFA-8A5E-7F2623ACA28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E6EA41C-B615-D375-922C-9C038A5E1DCA}"/>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6E8C8A52-CCC0-D465-5E49-16AA4D8E254B}"/>
              </a:ext>
            </a:extLst>
          </p:cNvPr>
          <p:cNvPicPr>
            <a:picLocks noChangeAspect="1"/>
          </p:cNvPicPr>
          <p:nvPr/>
        </p:nvPicPr>
        <p:blipFill>
          <a:blip r:embed="rId2"/>
          <a:stretch>
            <a:fillRect/>
          </a:stretch>
        </p:blipFill>
        <p:spPr>
          <a:xfrm>
            <a:off x="518165" y="2820940"/>
            <a:ext cx="11155670" cy="2360707"/>
          </a:xfrm>
          <a:prstGeom prst="rect">
            <a:avLst/>
          </a:prstGeom>
        </p:spPr>
      </p:pic>
    </p:spTree>
    <p:extLst>
      <p:ext uri="{BB962C8B-B14F-4D97-AF65-F5344CB8AC3E}">
        <p14:creationId xmlns:p14="http://schemas.microsoft.com/office/powerpoint/2010/main" val="398621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3</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18/08 – 23/08</a:t>
            </a:r>
          </a:p>
        </p:txBody>
      </p:sp>
    </p:spTree>
    <p:extLst>
      <p:ext uri="{BB962C8B-B14F-4D97-AF65-F5344CB8AC3E}">
        <p14:creationId xmlns:p14="http://schemas.microsoft.com/office/powerpoint/2010/main" val="2074553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3E1B7-D508-E9C6-54A7-B12A11E0D920}"/>
              </a:ext>
            </a:extLst>
          </p:cNvPr>
          <p:cNvSpPr>
            <a:spLocks noGrp="1"/>
          </p:cNvSpPr>
          <p:nvPr>
            <p:ph type="title"/>
          </p:nvPr>
        </p:nvSpPr>
        <p:spPr/>
        <p:txBody>
          <a:bodyPr/>
          <a:lstStyle/>
          <a:p>
            <a:r>
              <a:rPr lang="en-US" dirty="0"/>
              <a:t>Updating Step 2</a:t>
            </a:r>
          </a:p>
        </p:txBody>
      </p:sp>
      <p:sp>
        <p:nvSpPr>
          <p:cNvPr id="3" name="Tijdelijke aanduiding voor inhoud 2">
            <a:extLst>
              <a:ext uri="{FF2B5EF4-FFF2-40B4-BE49-F238E27FC236}">
                <a16:creationId xmlns:a16="http://schemas.microsoft.com/office/drawing/2014/main" id="{E6694B45-7ABB-22C5-BE21-B535E2FC7E05}"/>
              </a:ext>
            </a:extLst>
          </p:cNvPr>
          <p:cNvSpPr>
            <a:spLocks noGrp="1"/>
          </p:cNvSpPr>
          <p:nvPr>
            <p:ph idx="1"/>
          </p:nvPr>
        </p:nvSpPr>
        <p:spPr/>
        <p:txBody>
          <a:bodyPr/>
          <a:lstStyle/>
          <a:p>
            <a:r>
              <a:rPr lang="en-US" dirty="0"/>
              <a:t>Needed to add the absolute values of VP instead of rates as extra column for some of the formulas for analyzing results</a:t>
            </a:r>
          </a:p>
          <a:p>
            <a:pPr lvl="1"/>
            <a:r>
              <a:rPr lang="en-US" dirty="0"/>
              <a:t>For linear regression: multiply estimate with current </a:t>
            </a:r>
            <a:r>
              <a:rPr lang="en-US" dirty="0" err="1"/>
              <a:t>timerange</a:t>
            </a:r>
            <a:r>
              <a:rPr lang="en-US" dirty="0"/>
              <a:t> to get absolute value</a:t>
            </a:r>
          </a:p>
          <a:p>
            <a:pPr lvl="1"/>
            <a:r>
              <a:rPr lang="en-US" dirty="0"/>
              <a:t>For VIPCAL: don’t divide by </a:t>
            </a:r>
            <a:r>
              <a:rPr lang="en-US" dirty="0" err="1"/>
              <a:t>timerange</a:t>
            </a:r>
            <a:r>
              <a:rPr lang="en-US" dirty="0"/>
              <a:t>, just take sum of increments (peaks)</a:t>
            </a:r>
          </a:p>
          <a:p>
            <a:endParaRPr lang="en-US" dirty="0"/>
          </a:p>
          <a:p>
            <a:endParaRPr lang="en-US" dirty="0"/>
          </a:p>
        </p:txBody>
      </p:sp>
      <p:pic>
        <p:nvPicPr>
          <p:cNvPr id="7" name="Afbeelding 6">
            <a:extLst>
              <a:ext uri="{FF2B5EF4-FFF2-40B4-BE49-F238E27FC236}">
                <a16:creationId xmlns:a16="http://schemas.microsoft.com/office/drawing/2014/main" id="{E4C3BDC1-48A5-3698-F6F6-BD6B07A59621}"/>
              </a:ext>
            </a:extLst>
          </p:cNvPr>
          <p:cNvPicPr>
            <a:picLocks noChangeAspect="1"/>
          </p:cNvPicPr>
          <p:nvPr/>
        </p:nvPicPr>
        <p:blipFill>
          <a:blip r:embed="rId2"/>
          <a:stretch>
            <a:fillRect/>
          </a:stretch>
        </p:blipFill>
        <p:spPr>
          <a:xfrm>
            <a:off x="1435520" y="3828556"/>
            <a:ext cx="9320959" cy="430330"/>
          </a:xfrm>
          <a:prstGeom prst="rect">
            <a:avLst/>
          </a:prstGeom>
        </p:spPr>
      </p:pic>
      <p:pic>
        <p:nvPicPr>
          <p:cNvPr id="9" name="Afbeelding 8">
            <a:extLst>
              <a:ext uri="{FF2B5EF4-FFF2-40B4-BE49-F238E27FC236}">
                <a16:creationId xmlns:a16="http://schemas.microsoft.com/office/drawing/2014/main" id="{AC90D7BA-C1C5-8F71-B0EB-699ACC17C3D7}"/>
              </a:ext>
            </a:extLst>
          </p:cNvPr>
          <p:cNvPicPr>
            <a:picLocks noChangeAspect="1"/>
          </p:cNvPicPr>
          <p:nvPr/>
        </p:nvPicPr>
        <p:blipFill>
          <a:blip r:embed="rId3"/>
          <a:stretch>
            <a:fillRect/>
          </a:stretch>
        </p:blipFill>
        <p:spPr>
          <a:xfrm>
            <a:off x="3128646" y="4258886"/>
            <a:ext cx="5934706" cy="2234242"/>
          </a:xfrm>
          <a:prstGeom prst="rect">
            <a:avLst/>
          </a:prstGeom>
        </p:spPr>
      </p:pic>
    </p:spTree>
    <p:extLst>
      <p:ext uri="{BB962C8B-B14F-4D97-AF65-F5344CB8AC3E}">
        <p14:creationId xmlns:p14="http://schemas.microsoft.com/office/powerpoint/2010/main" val="19632315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B650-64AA-3AC0-60C1-E94AF880EF4E}"/>
              </a:ext>
            </a:extLst>
          </p:cNvPr>
          <p:cNvSpPr>
            <a:spLocks noGrp="1"/>
          </p:cNvSpPr>
          <p:nvPr>
            <p:ph type="title"/>
          </p:nvPr>
        </p:nvSpPr>
        <p:spPr/>
        <p:txBody>
          <a:bodyPr/>
          <a:lstStyle/>
          <a:p>
            <a:endParaRPr lang="en-US" dirty="0"/>
          </a:p>
        </p:txBody>
      </p:sp>
      <p:sp>
        <p:nvSpPr>
          <p:cNvPr id="3" name="Tijdelijke aanduiding voor inhoud 2">
            <a:extLst>
              <a:ext uri="{FF2B5EF4-FFF2-40B4-BE49-F238E27FC236}">
                <a16:creationId xmlns:a16="http://schemas.microsoft.com/office/drawing/2014/main" id="{9027E520-4DAB-1463-5303-BFED6060BA0C}"/>
              </a:ext>
            </a:extLst>
          </p:cNvPr>
          <p:cNvSpPr>
            <a:spLocks noGrp="1"/>
          </p:cNvSpPr>
          <p:nvPr>
            <p:ph idx="1"/>
          </p:nvPr>
        </p:nvSpPr>
        <p:spPr/>
        <p:txBody>
          <a:bodyPr/>
          <a:lstStyle/>
          <a:p>
            <a:r>
              <a:rPr lang="en-US" dirty="0"/>
              <a:t>Went again over all the functions of Step 2: Viral production calculation and everything works (with absolute </a:t>
            </a:r>
            <a:r>
              <a:rPr lang="en-US" dirty="0" err="1"/>
              <a:t>vp</a:t>
            </a:r>
            <a:r>
              <a:rPr lang="en-US" dirty="0"/>
              <a:t> values)</a:t>
            </a:r>
          </a:p>
          <a:p>
            <a:pPr lvl="1"/>
            <a:r>
              <a:rPr lang="en-US" dirty="0"/>
              <a:t>4 csv files are written:</a:t>
            </a:r>
          </a:p>
          <a:p>
            <a:pPr lvl="2"/>
            <a:r>
              <a:rPr lang="en-US" dirty="0" err="1"/>
              <a:t>Vp_calc_ALL</a:t>
            </a:r>
            <a:r>
              <a:rPr lang="en-US" dirty="0"/>
              <a:t> = all the results for each method</a:t>
            </a:r>
          </a:p>
          <a:p>
            <a:pPr lvl="2"/>
            <a:r>
              <a:rPr lang="en-US" dirty="0"/>
              <a:t>Vp_calc_24 = only the T0_T24 assay results =&gt; intermediate </a:t>
            </a:r>
            <a:r>
              <a:rPr lang="en-US" dirty="0" err="1"/>
              <a:t>Time_Ranges</a:t>
            </a:r>
            <a:r>
              <a:rPr lang="en-US" dirty="0"/>
              <a:t> are filtered out</a:t>
            </a:r>
          </a:p>
          <a:p>
            <a:pPr lvl="2"/>
            <a:r>
              <a:rPr lang="en-US" dirty="0" err="1"/>
              <a:t>Vp_calc_SR</a:t>
            </a:r>
            <a:r>
              <a:rPr lang="en-US" dirty="0"/>
              <a:t> = the results of separate replicate treatment (LM_2, VPCL_1) =&gt; in all csv, results of these two methods are averaged over the replicates after determining </a:t>
            </a:r>
            <a:r>
              <a:rPr lang="en-US" dirty="0" err="1"/>
              <a:t>vp</a:t>
            </a:r>
            <a:r>
              <a:rPr lang="en-US" dirty="0"/>
              <a:t> based on separate replicate treatment</a:t>
            </a:r>
          </a:p>
          <a:p>
            <a:pPr lvl="2"/>
            <a:r>
              <a:rPr lang="en-US" dirty="0" err="1"/>
              <a:t>Vp_calc_BP</a:t>
            </a:r>
            <a:r>
              <a:rPr lang="en-US" dirty="0"/>
              <a:t> = results but with bacterial endpoint taken into account =&gt; taken assay results of bacterial endpoint, same way as vp_calc_24</a:t>
            </a:r>
          </a:p>
        </p:txBody>
      </p:sp>
    </p:spTree>
    <p:extLst>
      <p:ext uri="{BB962C8B-B14F-4D97-AF65-F5344CB8AC3E}">
        <p14:creationId xmlns:p14="http://schemas.microsoft.com/office/powerpoint/2010/main" val="650537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3ED0A-FF8B-4D54-EF16-4BA68C062C54}"/>
              </a:ext>
            </a:extLst>
          </p:cNvPr>
          <p:cNvSpPr>
            <a:spLocks noGrp="1"/>
          </p:cNvSpPr>
          <p:nvPr>
            <p:ph type="title"/>
          </p:nvPr>
        </p:nvSpPr>
        <p:spPr/>
        <p:txBody>
          <a:bodyPr/>
          <a:lstStyle/>
          <a:p>
            <a:r>
              <a:rPr lang="en-US" dirty="0"/>
              <a:t>Visualization</a:t>
            </a:r>
          </a:p>
        </p:txBody>
      </p:sp>
      <p:sp>
        <p:nvSpPr>
          <p:cNvPr id="3" name="Tijdelijke aanduiding voor inhoud 2">
            <a:extLst>
              <a:ext uri="{FF2B5EF4-FFF2-40B4-BE49-F238E27FC236}">
                <a16:creationId xmlns:a16="http://schemas.microsoft.com/office/drawing/2014/main" id="{3CE93325-58D4-153F-C68B-81507E8A632D}"/>
              </a:ext>
            </a:extLst>
          </p:cNvPr>
          <p:cNvSpPr>
            <a:spLocks noGrp="1"/>
          </p:cNvSpPr>
          <p:nvPr>
            <p:ph idx="1"/>
          </p:nvPr>
        </p:nvSpPr>
        <p:spPr/>
        <p:txBody>
          <a:bodyPr/>
          <a:lstStyle/>
          <a:p>
            <a:r>
              <a:rPr lang="en-US" dirty="0"/>
              <a:t>For Count overview:</a:t>
            </a:r>
          </a:p>
          <a:p>
            <a:pPr lvl="1"/>
            <a:r>
              <a:rPr lang="en-US" dirty="0"/>
              <a:t>Small change of y-axis =&gt; for some experiment the </a:t>
            </a:r>
            <a:r>
              <a:rPr lang="en-US" dirty="0" err="1"/>
              <a:t>Total_Virus</a:t>
            </a:r>
            <a:r>
              <a:rPr lang="en-US" dirty="0"/>
              <a:t> count is really high and was not visible due to limited y-axis =&gt; search for max and min value and changed axis according to that</a:t>
            </a:r>
          </a:p>
          <a:p>
            <a:pPr lvl="1"/>
            <a:r>
              <a:rPr lang="en-US" dirty="0"/>
              <a:t>Changed the factorization of the Time ranges within the </a:t>
            </a:r>
            <a:r>
              <a:rPr lang="en-US" dirty="0" err="1"/>
              <a:t>forloop</a:t>
            </a:r>
            <a:r>
              <a:rPr lang="en-US" dirty="0"/>
              <a:t> because experiments have different time ranges</a:t>
            </a:r>
          </a:p>
          <a:p>
            <a:r>
              <a:rPr lang="en-US" dirty="0"/>
              <a:t>For collision rates:</a:t>
            </a:r>
          </a:p>
          <a:p>
            <a:pPr lvl="1"/>
            <a:r>
              <a:rPr lang="en-US" dirty="0"/>
              <a:t>Fixed timepoint issues</a:t>
            </a:r>
          </a:p>
          <a:p>
            <a:pPr lvl="1"/>
            <a:endParaRPr lang="en-US" dirty="0"/>
          </a:p>
        </p:txBody>
      </p:sp>
    </p:spTree>
    <p:extLst>
      <p:ext uri="{BB962C8B-B14F-4D97-AF65-F5344CB8AC3E}">
        <p14:creationId xmlns:p14="http://schemas.microsoft.com/office/powerpoint/2010/main" val="3720646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31BEB-C068-F6E9-0C9C-B3DC6D792610}"/>
              </a:ext>
            </a:extLst>
          </p:cNvPr>
          <p:cNvSpPr>
            <a:spLocks noGrp="1"/>
          </p:cNvSpPr>
          <p:nvPr>
            <p:ph type="title"/>
          </p:nvPr>
        </p:nvSpPr>
        <p:spPr/>
        <p:txBody>
          <a:bodyPr/>
          <a:lstStyle/>
          <a:p>
            <a:r>
              <a:rPr lang="en-US" dirty="0"/>
              <a:t>Updated figures</a:t>
            </a:r>
          </a:p>
        </p:txBody>
      </p:sp>
      <p:pic>
        <p:nvPicPr>
          <p:cNvPr id="9" name="Tijdelijke aanduiding voor inhoud 8">
            <a:extLst>
              <a:ext uri="{FF2B5EF4-FFF2-40B4-BE49-F238E27FC236}">
                <a16:creationId xmlns:a16="http://schemas.microsoft.com/office/drawing/2014/main" id="{C664124E-E820-06DC-51E6-CA29B014B6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513" y="1378849"/>
            <a:ext cx="5114026" cy="5114026"/>
          </a:xfrm>
        </p:spPr>
      </p:pic>
      <p:pic>
        <p:nvPicPr>
          <p:cNvPr id="11" name="Graphic 10">
            <a:extLst>
              <a:ext uri="{FF2B5EF4-FFF2-40B4-BE49-F238E27FC236}">
                <a16:creationId xmlns:a16="http://schemas.microsoft.com/office/drawing/2014/main" id="{53985137-7969-3F88-DC03-3CAC6CBC2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8462" y="1378849"/>
            <a:ext cx="5114026" cy="5114026"/>
          </a:xfrm>
          <a:prstGeom prst="rect">
            <a:avLst/>
          </a:prstGeom>
        </p:spPr>
      </p:pic>
    </p:spTree>
    <p:extLst>
      <p:ext uri="{BB962C8B-B14F-4D97-AF65-F5344CB8AC3E}">
        <p14:creationId xmlns:p14="http://schemas.microsoft.com/office/powerpoint/2010/main" val="594403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72C9-0CD4-6B72-E780-5B7F6FFA0844}"/>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E4D7DCF-9348-E8D9-1AA5-A366C5805FC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921" y="770824"/>
            <a:ext cx="9968157" cy="5316351"/>
          </a:xfrm>
        </p:spPr>
      </p:pic>
    </p:spTree>
    <p:extLst>
      <p:ext uri="{BB962C8B-B14F-4D97-AF65-F5344CB8AC3E}">
        <p14:creationId xmlns:p14="http://schemas.microsoft.com/office/powerpoint/2010/main" val="1542974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CD660-0D64-D6E6-22E1-A0C64D8F07E5}"/>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824C3B9B-5302-1122-74C6-7B5B2AA0B729}"/>
              </a:ext>
            </a:extLst>
          </p:cNvPr>
          <p:cNvSpPr>
            <a:spLocks noGrp="1"/>
          </p:cNvSpPr>
          <p:nvPr>
            <p:ph idx="1"/>
          </p:nvPr>
        </p:nvSpPr>
        <p:spPr/>
        <p:txBody>
          <a:bodyPr>
            <a:normAutofit lnSpcReduction="10000"/>
          </a:bodyPr>
          <a:lstStyle/>
          <a:p>
            <a:r>
              <a:rPr lang="en-US" dirty="0"/>
              <a:t>Did the calculations for all the data (VP, VPC and Diff samples) =&gt; some of these values are not interesting/realistic =&gt; for interpretation and visualization filter on useful data</a:t>
            </a:r>
          </a:p>
          <a:p>
            <a:r>
              <a:rPr lang="en-US" dirty="0"/>
              <a:t>First, adding abundances of the original sample and at T0 based of input </a:t>
            </a:r>
            <a:r>
              <a:rPr lang="en-US" dirty="0" err="1"/>
              <a:t>dataframes</a:t>
            </a:r>
            <a:r>
              <a:rPr lang="en-US" dirty="0"/>
              <a:t> + two extra parameters: Burst Size and BSP =&gt; if these are empty, give default values</a:t>
            </a:r>
          </a:p>
          <a:p>
            <a:pPr lvl="1"/>
            <a:r>
              <a:rPr lang="en-US" dirty="0"/>
              <a:t>Analogue for nutrient contents in bacteria and viruses =&gt; can be given as a parameter (vector), if empty vector =&gt; take default values from mentioned articles =&gt; </a:t>
            </a:r>
            <a:r>
              <a:rPr lang="en-US" dirty="0">
                <a:solidFill>
                  <a:srgbClr val="FF0000"/>
                </a:solidFill>
              </a:rPr>
              <a:t>Are units correct?</a:t>
            </a:r>
          </a:p>
          <a:p>
            <a:r>
              <a:rPr lang="en-US" dirty="0"/>
              <a:t>Output is one big </a:t>
            </a:r>
            <a:r>
              <a:rPr lang="en-US" dirty="0" err="1"/>
              <a:t>dataframe</a:t>
            </a:r>
            <a:r>
              <a:rPr lang="en-US" dirty="0"/>
              <a:t> =&gt; added a column for each calculation to output </a:t>
            </a:r>
            <a:r>
              <a:rPr lang="en-US" dirty="0" err="1"/>
              <a:t>dataframe</a:t>
            </a:r>
            <a:r>
              <a:rPr lang="en-US" dirty="0"/>
              <a:t> of step 2</a:t>
            </a:r>
          </a:p>
        </p:txBody>
      </p:sp>
    </p:spTree>
    <p:extLst>
      <p:ext uri="{BB962C8B-B14F-4D97-AF65-F5344CB8AC3E}">
        <p14:creationId xmlns:p14="http://schemas.microsoft.com/office/powerpoint/2010/main" val="3714260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2586</TotalTime>
  <Words>2839</Words>
  <Application>Microsoft Office PowerPoint</Application>
  <PresentationFormat>Breedbeeld</PresentationFormat>
  <Paragraphs>165</Paragraphs>
  <Slides>54</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54</vt:i4>
      </vt:variant>
    </vt:vector>
  </HeadingPairs>
  <TitlesOfParts>
    <vt:vector size="58"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lpstr>PowerPoint-presentatie</vt:lpstr>
      <vt:lpstr>PowerPoint-presentatie</vt:lpstr>
      <vt:lpstr>PowerPoint-presentatie</vt:lpstr>
      <vt:lpstr>PowerPoint-presentatie</vt:lpstr>
      <vt:lpstr>PowerPoint-presentatie</vt:lpstr>
      <vt:lpstr>PowerPoint-presentatie</vt:lpstr>
      <vt:lpstr>Week 3</vt:lpstr>
      <vt:lpstr>Updating Step 2</vt:lpstr>
      <vt:lpstr>PowerPoint-presentatie</vt:lpstr>
      <vt:lpstr>Visualization</vt:lpstr>
      <vt:lpstr>Updated figures</vt:lpstr>
      <vt:lpstr>PowerPoint-presentatie</vt:lpstr>
      <vt:lpstr>Analyze VP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41</cp:revision>
  <dcterms:created xsi:type="dcterms:W3CDTF">2023-08-09T07:00:54Z</dcterms:created>
  <dcterms:modified xsi:type="dcterms:W3CDTF">2023-08-18T14:31:03Z</dcterms:modified>
</cp:coreProperties>
</file>